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2" r:id="rId7"/>
    <p:sldId id="273" r:id="rId8"/>
    <p:sldId id="272" r:id="rId9"/>
    <p:sldId id="269" r:id="rId10"/>
    <p:sldId id="268" r:id="rId11"/>
    <p:sldId id="265" r:id="rId12"/>
    <p:sldId id="266" r:id="rId13"/>
    <p:sldId id="267" r:id="rId14"/>
    <p:sldId id="274" r:id="rId15"/>
    <p:sldId id="264" r:id="rId16"/>
    <p:sldId id="270" r:id="rId17"/>
    <p:sldId id="271" r:id="rId18"/>
    <p:sldId id="275" r:id="rId19"/>
    <p:sldId id="276" r:id="rId20"/>
    <p:sldId id="277" r:id="rId21"/>
    <p:sldId id="278" r:id="rId22"/>
    <p:sldId id="27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4" d="100"/>
          <a:sy n="74" d="100"/>
        </p:scale>
        <p:origin x="45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A430C0A-5464-4FE4-84EB-FF9C94016DF4}" type="datetimeFigureOut">
              <a:rPr lang="en-US" dirty="0"/>
              <a:t>5/26/2022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5/26/2022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5/26/2022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5/26/2022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0C6404-AD6E-4860-8E75-697CA40B95DA}" type="datetimeFigureOut">
              <a:rPr lang="en-US" dirty="0"/>
              <a:t>5/26/2022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5/26/2022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5/26/2022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5/26/2022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5/26/2022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5/26/2022</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5/26/2022</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5/26/2022</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AB70C-F45B-4F7E-BE96-88250A7E82E9}"/>
              </a:ext>
            </a:extLst>
          </p:cNvPr>
          <p:cNvSpPr>
            <a:spLocks noGrp="1"/>
          </p:cNvSpPr>
          <p:nvPr>
            <p:ph type="ctrTitle"/>
          </p:nvPr>
        </p:nvSpPr>
        <p:spPr/>
        <p:txBody>
          <a:bodyPr/>
          <a:lstStyle/>
          <a:p>
            <a:r>
              <a:rPr lang="en-US" dirty="0"/>
              <a:t>Cyclistic ride-sharing analysis</a:t>
            </a:r>
          </a:p>
        </p:txBody>
      </p:sp>
      <p:sp>
        <p:nvSpPr>
          <p:cNvPr id="3" name="Subtitle 2">
            <a:extLst>
              <a:ext uri="{FF2B5EF4-FFF2-40B4-BE49-F238E27FC236}">
                <a16:creationId xmlns:a16="http://schemas.microsoft.com/office/drawing/2014/main" id="{6D5091E2-F889-49FE-932F-7D47602E33C4}"/>
              </a:ext>
            </a:extLst>
          </p:cNvPr>
          <p:cNvSpPr>
            <a:spLocks noGrp="1"/>
          </p:cNvSpPr>
          <p:nvPr>
            <p:ph type="subTitle" idx="1"/>
          </p:nvPr>
        </p:nvSpPr>
        <p:spPr/>
        <p:txBody>
          <a:bodyPr/>
          <a:lstStyle/>
          <a:p>
            <a:r>
              <a:rPr lang="en-US" dirty="0"/>
              <a:t>Differentiating casual riders from annual members to inform the upcoming marketing campaign.</a:t>
            </a:r>
          </a:p>
        </p:txBody>
      </p:sp>
    </p:spTree>
    <p:extLst>
      <p:ext uri="{BB962C8B-B14F-4D97-AF65-F5344CB8AC3E}">
        <p14:creationId xmlns:p14="http://schemas.microsoft.com/office/powerpoint/2010/main" val="34398900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2962275"/>
            <a:ext cx="10058399" cy="2966164"/>
          </a:xfrm>
        </p:spPr>
        <p:txBody>
          <a:bodyPr>
            <a:normAutofit/>
          </a:bodyPr>
          <a:lstStyle/>
          <a:p>
            <a:pPr marL="0" indent="0">
              <a:buNone/>
            </a:pPr>
            <a:r>
              <a:rPr lang="en-US" sz="2400" dirty="0">
                <a:solidFill>
                  <a:schemeClr val="tx1">
                    <a:lumMod val="75000"/>
                    <a:lumOff val="25000"/>
                  </a:schemeClr>
                </a:solidFill>
              </a:rPr>
              <a:t>There are 3 levels of “when”:</a:t>
            </a:r>
          </a:p>
          <a:p>
            <a:pPr lvl="1">
              <a:buClr>
                <a:schemeClr val="bg1">
                  <a:lumMod val="65000"/>
                </a:schemeClr>
              </a:buClr>
            </a:pPr>
            <a:r>
              <a:rPr lang="en-US" sz="2400" dirty="0">
                <a:solidFill>
                  <a:schemeClr val="tx1">
                    <a:lumMod val="75000"/>
                    <a:lumOff val="25000"/>
                  </a:schemeClr>
                </a:solidFill>
              </a:rPr>
              <a:t>Yearly scale over months</a:t>
            </a:r>
          </a:p>
          <a:p>
            <a:pPr lvl="1">
              <a:buClr>
                <a:schemeClr val="bg1">
                  <a:lumMod val="65000"/>
                </a:schemeClr>
              </a:buClr>
            </a:pPr>
            <a:r>
              <a:rPr lang="en-US" sz="2400" dirty="0">
                <a:solidFill>
                  <a:schemeClr val="tx1">
                    <a:lumMod val="75000"/>
                    <a:lumOff val="25000"/>
                  </a:schemeClr>
                </a:solidFill>
              </a:rPr>
              <a:t>Weekly scale over days</a:t>
            </a:r>
          </a:p>
          <a:p>
            <a:pPr lvl="1">
              <a:buClr>
                <a:schemeClr val="bg1">
                  <a:lumMod val="65000"/>
                </a:schemeClr>
              </a:buClr>
            </a:pPr>
            <a:r>
              <a:rPr lang="en-US" sz="2400" dirty="0">
                <a:solidFill>
                  <a:schemeClr val="tx1">
                    <a:lumMod val="75000"/>
                    <a:lumOff val="25000"/>
                  </a:schemeClr>
                </a:solidFill>
              </a:rPr>
              <a:t>Daily scale over hours/minutes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When</a:t>
            </a:r>
          </a:p>
        </p:txBody>
      </p:sp>
      <p:sp>
        <p:nvSpPr>
          <p:cNvPr id="2" name="TextBox 1">
            <a:extLst>
              <a:ext uri="{FF2B5EF4-FFF2-40B4-BE49-F238E27FC236}">
                <a16:creationId xmlns:a16="http://schemas.microsoft.com/office/drawing/2014/main" id="{7854343A-966F-4381-923E-4E7120BC35FA}"/>
              </a:ext>
            </a:extLst>
          </p:cNvPr>
          <p:cNvSpPr txBox="1"/>
          <p:nvPr/>
        </p:nvSpPr>
        <p:spPr>
          <a:xfrm>
            <a:off x="1061260" y="2019879"/>
            <a:ext cx="10069480" cy="830997"/>
          </a:xfrm>
          <a:prstGeom prst="rect">
            <a:avLst/>
          </a:prstGeom>
          <a:noFill/>
        </p:spPr>
        <p:txBody>
          <a:bodyPr wrap="square" rtlCol="0">
            <a:spAutoFit/>
          </a:bodyPr>
          <a:lstStyle/>
          <a:p>
            <a:r>
              <a:rPr lang="en-US" sz="2400" dirty="0">
                <a:solidFill>
                  <a:schemeClr val="tx1">
                    <a:lumMod val="75000"/>
                    <a:lumOff val="25000"/>
                  </a:schemeClr>
                </a:solidFill>
              </a:rPr>
              <a:t>When do casual riders and members ride bikes?</a:t>
            </a:r>
          </a:p>
          <a:p>
            <a:endParaRPr lang="en-US" sz="2400" dirty="0"/>
          </a:p>
        </p:txBody>
      </p:sp>
    </p:spTree>
    <p:extLst>
      <p:ext uri="{BB962C8B-B14F-4D97-AF65-F5344CB8AC3E}">
        <p14:creationId xmlns:p14="http://schemas.microsoft.com/office/powerpoint/2010/main" val="359342285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1989651"/>
            <a:ext cx="4039986" cy="4195963"/>
          </a:xfrm>
        </p:spPr>
        <p:txBody>
          <a:bodyPr>
            <a:normAutofit/>
          </a:bodyPr>
          <a:lstStyle/>
          <a:p>
            <a:pPr marL="0" indent="0">
              <a:buNone/>
            </a:pPr>
            <a:r>
              <a:rPr lang="en-US" sz="1600" dirty="0">
                <a:solidFill>
                  <a:schemeClr val="bg1">
                    <a:lumMod val="65000"/>
                  </a:schemeClr>
                </a:solidFill>
              </a:rPr>
              <a:t>There are 3 levels of “when”:</a:t>
            </a:r>
          </a:p>
          <a:p>
            <a:pPr lvl="1">
              <a:buClr>
                <a:schemeClr val="bg1">
                  <a:lumMod val="65000"/>
                </a:schemeClr>
              </a:buClr>
            </a:pPr>
            <a:r>
              <a:rPr lang="en-US" b="1" dirty="0">
                <a:solidFill>
                  <a:schemeClr val="tx1">
                    <a:lumMod val="75000"/>
                    <a:lumOff val="25000"/>
                  </a:schemeClr>
                </a:solidFill>
              </a:rPr>
              <a:t>Yearly scale over months</a:t>
            </a:r>
          </a:p>
          <a:p>
            <a:pPr lvl="1">
              <a:buClr>
                <a:schemeClr val="bg1">
                  <a:lumMod val="65000"/>
                </a:schemeClr>
              </a:buClr>
            </a:pPr>
            <a:r>
              <a:rPr lang="en-US" dirty="0">
                <a:solidFill>
                  <a:schemeClr val="bg1">
                    <a:lumMod val="65000"/>
                  </a:schemeClr>
                </a:solidFill>
              </a:rPr>
              <a:t>Weekly scale over days</a:t>
            </a:r>
          </a:p>
          <a:p>
            <a:pPr lvl="1">
              <a:buClr>
                <a:schemeClr val="bg1">
                  <a:lumMod val="65000"/>
                </a:schemeClr>
              </a:buClr>
            </a:pPr>
            <a:r>
              <a:rPr lang="en-US" dirty="0">
                <a:solidFill>
                  <a:schemeClr val="bg1">
                    <a:lumMod val="65000"/>
                  </a:schemeClr>
                </a:solidFill>
              </a:rPr>
              <a:t>Daily scale over hours/minutes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When</a:t>
            </a:r>
          </a:p>
        </p:txBody>
      </p:sp>
      <p:pic>
        <p:nvPicPr>
          <p:cNvPr id="5" name="Picture 4" descr="Chart, line chart&#10;&#10;Description automatically generated">
            <a:extLst>
              <a:ext uri="{FF2B5EF4-FFF2-40B4-BE49-F238E27FC236}">
                <a16:creationId xmlns:a16="http://schemas.microsoft.com/office/drawing/2014/main" id="{637450E1-6BD4-44C9-95C9-76FE2C52A91D}"/>
              </a:ext>
            </a:extLst>
          </p:cNvPr>
          <p:cNvPicPr>
            <a:picLocks noChangeAspect="1"/>
          </p:cNvPicPr>
          <p:nvPr/>
        </p:nvPicPr>
        <p:blipFill>
          <a:blip r:embed="rId2"/>
          <a:stretch>
            <a:fillRect/>
          </a:stretch>
        </p:blipFill>
        <p:spPr>
          <a:xfrm>
            <a:off x="4631221" y="1853422"/>
            <a:ext cx="6499521" cy="4468420"/>
          </a:xfrm>
          <a:prstGeom prst="rect">
            <a:avLst/>
          </a:prstGeom>
          <a:ln w="38100" cap="sq">
            <a:solidFill>
              <a:schemeClr val="tx1">
                <a:lumMod val="75000"/>
                <a:lumOff val="25000"/>
              </a:schemeClr>
            </a:solidFill>
            <a:miter lim="800000"/>
          </a:ln>
          <a:effectLst/>
        </p:spPr>
      </p:pic>
    </p:spTree>
    <p:extLst>
      <p:ext uri="{BB962C8B-B14F-4D97-AF65-F5344CB8AC3E}">
        <p14:creationId xmlns:p14="http://schemas.microsoft.com/office/powerpoint/2010/main" val="388781324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1989651"/>
            <a:ext cx="4039986" cy="4195963"/>
          </a:xfrm>
        </p:spPr>
        <p:txBody>
          <a:bodyPr>
            <a:normAutofit/>
          </a:bodyPr>
          <a:lstStyle/>
          <a:p>
            <a:pPr marL="0" indent="0">
              <a:buNone/>
            </a:pPr>
            <a:r>
              <a:rPr lang="en-US" sz="1600" dirty="0">
                <a:solidFill>
                  <a:schemeClr val="bg1">
                    <a:lumMod val="65000"/>
                  </a:schemeClr>
                </a:solidFill>
              </a:rPr>
              <a:t>There are 3 levels of “when”:</a:t>
            </a:r>
          </a:p>
          <a:p>
            <a:pPr lvl="1">
              <a:buClr>
                <a:schemeClr val="bg1">
                  <a:lumMod val="65000"/>
                </a:schemeClr>
              </a:buClr>
            </a:pPr>
            <a:r>
              <a:rPr lang="en-US" dirty="0">
                <a:solidFill>
                  <a:schemeClr val="bg1">
                    <a:lumMod val="65000"/>
                  </a:schemeClr>
                </a:solidFill>
              </a:rPr>
              <a:t>Yearly scale over months</a:t>
            </a:r>
          </a:p>
          <a:p>
            <a:pPr lvl="1">
              <a:buClr>
                <a:schemeClr val="bg1">
                  <a:lumMod val="65000"/>
                </a:schemeClr>
              </a:buClr>
            </a:pPr>
            <a:r>
              <a:rPr lang="en-US" b="1" dirty="0">
                <a:solidFill>
                  <a:schemeClr val="tx1">
                    <a:lumMod val="75000"/>
                    <a:lumOff val="25000"/>
                  </a:schemeClr>
                </a:solidFill>
              </a:rPr>
              <a:t>Weekly scale over days</a:t>
            </a:r>
          </a:p>
          <a:p>
            <a:pPr lvl="1">
              <a:buClr>
                <a:schemeClr val="bg1">
                  <a:lumMod val="65000"/>
                </a:schemeClr>
              </a:buClr>
            </a:pPr>
            <a:r>
              <a:rPr lang="en-US" dirty="0">
                <a:solidFill>
                  <a:schemeClr val="bg1">
                    <a:lumMod val="65000"/>
                  </a:schemeClr>
                </a:solidFill>
              </a:rPr>
              <a:t>Daily scale over hours/minutes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When</a:t>
            </a:r>
          </a:p>
        </p:txBody>
      </p:sp>
      <p:pic>
        <p:nvPicPr>
          <p:cNvPr id="5" name="Picture 4">
            <a:extLst>
              <a:ext uri="{FF2B5EF4-FFF2-40B4-BE49-F238E27FC236}">
                <a16:creationId xmlns:a16="http://schemas.microsoft.com/office/drawing/2014/main" id="{637450E1-6BD4-44C9-95C9-76FE2C52A91D}"/>
              </a:ext>
            </a:extLst>
          </p:cNvPr>
          <p:cNvPicPr>
            <a:picLocks noChangeAspect="1"/>
          </p:cNvPicPr>
          <p:nvPr/>
        </p:nvPicPr>
        <p:blipFill>
          <a:blip r:embed="rId2"/>
          <a:srcRect/>
          <a:stretch/>
        </p:blipFill>
        <p:spPr>
          <a:xfrm>
            <a:off x="4631221" y="1853422"/>
            <a:ext cx="6499520" cy="4468420"/>
          </a:xfrm>
          <a:prstGeom prst="rect">
            <a:avLst/>
          </a:prstGeom>
          <a:ln w="38100" cap="sq">
            <a:solidFill>
              <a:schemeClr val="tx1">
                <a:lumMod val="75000"/>
                <a:lumOff val="25000"/>
              </a:schemeClr>
            </a:solidFill>
            <a:miter lim="800000"/>
          </a:ln>
          <a:effectLst/>
        </p:spPr>
      </p:pic>
    </p:spTree>
    <p:extLst>
      <p:ext uri="{BB962C8B-B14F-4D97-AF65-F5344CB8AC3E}">
        <p14:creationId xmlns:p14="http://schemas.microsoft.com/office/powerpoint/2010/main" val="842209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ED4EA09-79DE-4090-8B30-6198952CA84C}"/>
              </a:ext>
            </a:extLst>
          </p:cNvPr>
          <p:cNvSpPr/>
          <p:nvPr/>
        </p:nvSpPr>
        <p:spPr>
          <a:xfrm>
            <a:off x="4631222" y="2787728"/>
            <a:ext cx="6499520" cy="25998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1989651"/>
            <a:ext cx="4039986" cy="4195963"/>
          </a:xfrm>
        </p:spPr>
        <p:txBody>
          <a:bodyPr>
            <a:normAutofit/>
          </a:bodyPr>
          <a:lstStyle/>
          <a:p>
            <a:pPr marL="0" indent="0">
              <a:buNone/>
            </a:pPr>
            <a:r>
              <a:rPr lang="en-US" sz="1600" dirty="0">
                <a:solidFill>
                  <a:schemeClr val="bg1">
                    <a:lumMod val="65000"/>
                  </a:schemeClr>
                </a:solidFill>
              </a:rPr>
              <a:t>There are 3 levels of “when”:</a:t>
            </a:r>
          </a:p>
          <a:p>
            <a:pPr lvl="1">
              <a:buClr>
                <a:schemeClr val="bg1">
                  <a:lumMod val="65000"/>
                </a:schemeClr>
              </a:buClr>
            </a:pPr>
            <a:r>
              <a:rPr lang="en-US" dirty="0">
                <a:solidFill>
                  <a:schemeClr val="bg1">
                    <a:lumMod val="65000"/>
                  </a:schemeClr>
                </a:solidFill>
              </a:rPr>
              <a:t>Yearly scale over months</a:t>
            </a:r>
          </a:p>
          <a:p>
            <a:pPr lvl="1">
              <a:buClr>
                <a:schemeClr val="bg1">
                  <a:lumMod val="65000"/>
                </a:schemeClr>
              </a:buClr>
            </a:pPr>
            <a:r>
              <a:rPr lang="en-US" dirty="0">
                <a:solidFill>
                  <a:schemeClr val="bg1">
                    <a:lumMod val="65000"/>
                  </a:schemeClr>
                </a:solidFill>
              </a:rPr>
              <a:t>Weekly scale over days</a:t>
            </a:r>
          </a:p>
          <a:p>
            <a:pPr lvl="1">
              <a:buClr>
                <a:schemeClr val="bg1">
                  <a:lumMod val="65000"/>
                </a:schemeClr>
              </a:buClr>
            </a:pPr>
            <a:r>
              <a:rPr lang="en-US" b="1" dirty="0">
                <a:solidFill>
                  <a:schemeClr val="tx1">
                    <a:lumMod val="75000"/>
                    <a:lumOff val="25000"/>
                  </a:schemeClr>
                </a:solidFill>
              </a:rPr>
              <a:t>Daily scale over hours/minutes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When</a:t>
            </a:r>
          </a:p>
        </p:txBody>
      </p:sp>
      <p:pic>
        <p:nvPicPr>
          <p:cNvPr id="5" name="Picture 4">
            <a:extLst>
              <a:ext uri="{FF2B5EF4-FFF2-40B4-BE49-F238E27FC236}">
                <a16:creationId xmlns:a16="http://schemas.microsoft.com/office/drawing/2014/main" id="{637450E1-6BD4-44C9-95C9-76FE2C52A91D}"/>
              </a:ext>
            </a:extLst>
          </p:cNvPr>
          <p:cNvPicPr>
            <a:picLocks noChangeAspect="1"/>
          </p:cNvPicPr>
          <p:nvPr/>
        </p:nvPicPr>
        <p:blipFill>
          <a:blip r:embed="rId2"/>
          <a:srcRect/>
          <a:stretch/>
        </p:blipFill>
        <p:spPr>
          <a:xfrm>
            <a:off x="4631222" y="2787728"/>
            <a:ext cx="6499520" cy="2599807"/>
          </a:xfrm>
          <a:prstGeom prst="rect">
            <a:avLst/>
          </a:prstGeom>
          <a:ln w="38100" cap="sq">
            <a:solidFill>
              <a:schemeClr val="tx1">
                <a:lumMod val="75000"/>
                <a:lumOff val="25000"/>
              </a:schemeClr>
            </a:solidFill>
            <a:miter lim="800000"/>
          </a:ln>
          <a:effectLst/>
        </p:spPr>
      </p:pic>
    </p:spTree>
    <p:extLst>
      <p:ext uri="{BB962C8B-B14F-4D97-AF65-F5344CB8AC3E}">
        <p14:creationId xmlns:p14="http://schemas.microsoft.com/office/powerpoint/2010/main" val="19856224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analysis</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normAutofit/>
          </a:bodyPr>
          <a:lstStyle/>
          <a:p>
            <a:r>
              <a:rPr lang="en-US" dirty="0">
                <a:solidFill>
                  <a:schemeClr val="tx1">
                    <a:lumMod val="75000"/>
                    <a:lumOff val="25000"/>
                  </a:schemeClr>
                </a:solidFill>
              </a:rPr>
              <a:t>There are </a:t>
            </a:r>
            <a:r>
              <a:rPr lang="en-US" b="1" dirty="0">
                <a:solidFill>
                  <a:schemeClr val="tx1">
                    <a:lumMod val="75000"/>
                    <a:lumOff val="25000"/>
                  </a:schemeClr>
                </a:solidFill>
              </a:rPr>
              <a:t>four </a:t>
            </a:r>
            <a:r>
              <a:rPr lang="en-US" dirty="0">
                <a:solidFill>
                  <a:schemeClr val="tx1">
                    <a:lumMod val="75000"/>
                    <a:lumOff val="25000"/>
                  </a:schemeClr>
                </a:solidFill>
              </a:rPr>
              <a:t>key differences and/or patterns that were identified:</a:t>
            </a:r>
          </a:p>
          <a:p>
            <a:pPr marL="457200" indent="-457200">
              <a:buClr>
                <a:schemeClr val="bg1">
                  <a:lumMod val="65000"/>
                </a:schemeClr>
              </a:buClr>
              <a:buFont typeface="+mj-lt"/>
              <a:buAutoNum type="arabicPeriod"/>
            </a:pPr>
            <a:r>
              <a:rPr lang="en-US" dirty="0">
                <a:solidFill>
                  <a:schemeClr val="bg1">
                    <a:lumMod val="65000"/>
                  </a:schemeClr>
                </a:solidFill>
              </a:rPr>
              <a:t>What</a:t>
            </a:r>
          </a:p>
          <a:p>
            <a:pPr marL="457200" indent="-457200">
              <a:buClr>
                <a:schemeClr val="bg1">
                  <a:lumMod val="65000"/>
                </a:schemeClr>
              </a:buClr>
              <a:buFont typeface="+mj-lt"/>
              <a:buAutoNum type="arabicPeriod"/>
            </a:pPr>
            <a:r>
              <a:rPr lang="en-US" dirty="0">
                <a:solidFill>
                  <a:schemeClr val="bg1">
                    <a:lumMod val="65000"/>
                  </a:schemeClr>
                </a:solidFill>
              </a:rPr>
              <a:t>When</a:t>
            </a:r>
          </a:p>
          <a:p>
            <a:pPr marL="457200" indent="-457200">
              <a:buClr>
                <a:schemeClr val="bg1">
                  <a:lumMod val="65000"/>
                </a:schemeClr>
              </a:buClr>
              <a:buFont typeface="+mj-lt"/>
              <a:buAutoNum type="arabicPeriod"/>
            </a:pPr>
            <a:r>
              <a:rPr lang="en-US" b="1" dirty="0">
                <a:solidFill>
                  <a:schemeClr val="tx1">
                    <a:lumMod val="75000"/>
                    <a:lumOff val="25000"/>
                  </a:schemeClr>
                </a:solidFill>
              </a:rPr>
              <a:t>How Long</a:t>
            </a:r>
          </a:p>
          <a:p>
            <a:pPr marL="457200" indent="-457200">
              <a:buClr>
                <a:schemeClr val="bg1">
                  <a:lumMod val="65000"/>
                </a:schemeClr>
              </a:buClr>
              <a:buFont typeface="+mj-lt"/>
              <a:buAutoNum type="arabicPeriod"/>
            </a:pPr>
            <a:r>
              <a:rPr lang="en-US" b="1" dirty="0">
                <a:solidFill>
                  <a:schemeClr val="tx1">
                    <a:lumMod val="75000"/>
                    <a:lumOff val="25000"/>
                  </a:schemeClr>
                </a:solidFill>
              </a:rPr>
              <a:t>Where</a:t>
            </a:r>
          </a:p>
        </p:txBody>
      </p:sp>
    </p:spTree>
    <p:extLst>
      <p:ext uri="{BB962C8B-B14F-4D97-AF65-F5344CB8AC3E}">
        <p14:creationId xmlns:p14="http://schemas.microsoft.com/office/powerpoint/2010/main" val="381933067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1"/>
            <a:ext cx="10058399" cy="4195963"/>
          </a:xfrm>
        </p:spPr>
        <p:txBody>
          <a:bodyPr>
            <a:normAutofit/>
          </a:bodyPr>
          <a:lstStyle/>
          <a:p>
            <a:pPr>
              <a:buClr>
                <a:schemeClr val="bg1">
                  <a:lumMod val="65000"/>
                </a:schemeClr>
              </a:buClr>
            </a:pPr>
            <a:r>
              <a:rPr lang="en-US" sz="2400" dirty="0">
                <a:solidFill>
                  <a:schemeClr val="tx1">
                    <a:lumMod val="75000"/>
                    <a:lumOff val="25000"/>
                  </a:schemeClr>
                </a:solidFill>
              </a:rPr>
              <a:t>The </a:t>
            </a:r>
            <a:r>
              <a:rPr lang="en-US" sz="2400" i="1" dirty="0" err="1">
                <a:solidFill>
                  <a:schemeClr val="tx1">
                    <a:lumMod val="75000"/>
                    <a:lumOff val="25000"/>
                  </a:schemeClr>
                </a:solidFill>
              </a:rPr>
              <a:t>ride_length</a:t>
            </a:r>
            <a:r>
              <a:rPr lang="en-US" sz="2400" i="1" dirty="0">
                <a:solidFill>
                  <a:schemeClr val="tx1">
                    <a:lumMod val="75000"/>
                    <a:lumOff val="25000"/>
                  </a:schemeClr>
                </a:solidFill>
              </a:rPr>
              <a:t> </a:t>
            </a:r>
            <a:r>
              <a:rPr lang="en-US" sz="2400" dirty="0">
                <a:solidFill>
                  <a:schemeClr val="tx1">
                    <a:lumMod val="75000"/>
                    <a:lumOff val="25000"/>
                  </a:schemeClr>
                </a:solidFill>
              </a:rPr>
              <a:t>column was created by taking the difference between start and end times, kept in minutes.</a:t>
            </a:r>
          </a:p>
          <a:p>
            <a:pPr>
              <a:buClr>
                <a:schemeClr val="bg1">
                  <a:lumMod val="65000"/>
                </a:schemeClr>
              </a:buClr>
            </a:pPr>
            <a:endParaRPr lang="en-US" sz="2400" dirty="0">
              <a:solidFill>
                <a:schemeClr val="tx1">
                  <a:lumMod val="75000"/>
                  <a:lumOff val="25000"/>
                </a:schemeClr>
              </a:solidFill>
            </a:endParaRPr>
          </a:p>
          <a:p>
            <a:pPr>
              <a:buClr>
                <a:schemeClr val="bg1">
                  <a:lumMod val="65000"/>
                </a:schemeClr>
              </a:buClr>
            </a:pPr>
            <a:r>
              <a:rPr lang="en-US" sz="2400" dirty="0">
                <a:solidFill>
                  <a:schemeClr val="tx1">
                    <a:lumMod val="75000"/>
                    <a:lumOff val="25000"/>
                  </a:schemeClr>
                </a:solidFill>
              </a:rPr>
              <a:t>There are some large outliers in the data here (e.g., times well over 30 days) so 1% trimmed statistics were used</a:t>
            </a:r>
          </a:p>
          <a:p>
            <a:pPr>
              <a:buClr>
                <a:schemeClr val="bg1">
                  <a:lumMod val="65000"/>
                </a:schemeClr>
              </a:buClr>
            </a:pPr>
            <a:endParaRPr lang="en-US" sz="2400" dirty="0">
              <a:solidFill>
                <a:schemeClr val="tx1">
                  <a:lumMod val="75000"/>
                  <a:lumOff val="25000"/>
                </a:schemeClr>
              </a:solidFill>
            </a:endParaRPr>
          </a:p>
          <a:p>
            <a:pPr>
              <a:buClr>
                <a:schemeClr val="bg1">
                  <a:lumMod val="65000"/>
                </a:schemeClr>
              </a:buClr>
            </a:pPr>
            <a:r>
              <a:rPr lang="en-US" sz="2400" dirty="0">
                <a:solidFill>
                  <a:schemeClr val="tx1">
                    <a:lumMod val="75000"/>
                    <a:lumOff val="25000"/>
                  </a:schemeClr>
                </a:solidFill>
              </a:rPr>
              <a:t>The </a:t>
            </a:r>
            <a:r>
              <a:rPr lang="en-US" sz="2400" i="1" dirty="0" err="1">
                <a:solidFill>
                  <a:schemeClr val="tx1">
                    <a:lumMod val="75000"/>
                    <a:lumOff val="25000"/>
                  </a:schemeClr>
                </a:solidFill>
              </a:rPr>
              <a:t>ride_length</a:t>
            </a:r>
            <a:r>
              <a:rPr lang="en-US" sz="2400" i="1" dirty="0">
                <a:solidFill>
                  <a:schemeClr val="tx1">
                    <a:lumMod val="75000"/>
                    <a:lumOff val="25000"/>
                  </a:schemeClr>
                </a:solidFill>
              </a:rPr>
              <a:t> </a:t>
            </a:r>
            <a:r>
              <a:rPr lang="en-US" sz="2400" dirty="0">
                <a:solidFill>
                  <a:schemeClr val="tx1">
                    <a:lumMod val="75000"/>
                    <a:lumOff val="25000"/>
                  </a:schemeClr>
                </a:solidFill>
              </a:rPr>
              <a:t>data was analyzed against multiple categorical variables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How long</a:t>
            </a:r>
          </a:p>
        </p:txBody>
      </p:sp>
    </p:spTree>
    <p:extLst>
      <p:ext uri="{BB962C8B-B14F-4D97-AF65-F5344CB8AC3E}">
        <p14:creationId xmlns:p14="http://schemas.microsoft.com/office/powerpoint/2010/main" val="423731928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D158BDB-DE42-40D0-BBD4-BA363EF627A9}"/>
              </a:ext>
            </a:extLst>
          </p:cNvPr>
          <p:cNvSpPr/>
          <p:nvPr/>
        </p:nvSpPr>
        <p:spPr>
          <a:xfrm>
            <a:off x="6590743" y="3386245"/>
            <a:ext cx="4528915" cy="30266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BE8EA8C-186E-4AB6-95EF-F45123D59A6F}"/>
              </a:ext>
            </a:extLst>
          </p:cNvPr>
          <p:cNvSpPr/>
          <p:nvPr/>
        </p:nvSpPr>
        <p:spPr>
          <a:xfrm>
            <a:off x="1058484" y="3384700"/>
            <a:ext cx="4239492" cy="30266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2"/>
            <a:ext cx="10047317" cy="1227374"/>
          </a:xfrm>
        </p:spPr>
        <p:txBody>
          <a:bodyPr>
            <a:normAutofit/>
          </a:bodyPr>
          <a:lstStyle/>
          <a:p>
            <a:pPr>
              <a:buClr>
                <a:schemeClr val="bg1">
                  <a:lumMod val="65000"/>
                </a:schemeClr>
              </a:buClr>
            </a:pPr>
            <a:endParaRPr lang="en-US" sz="2400" dirty="0">
              <a:solidFill>
                <a:schemeClr val="tx1">
                  <a:lumMod val="75000"/>
                  <a:lumOff val="25000"/>
                </a:schemeClr>
              </a:solidFill>
            </a:endParaRP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How long</a:t>
            </a:r>
          </a:p>
        </p:txBody>
      </p:sp>
      <p:pic>
        <p:nvPicPr>
          <p:cNvPr id="9" name="Picture 8" descr="A picture containing shape&#10;&#10;Description automatically generated">
            <a:extLst>
              <a:ext uri="{FF2B5EF4-FFF2-40B4-BE49-F238E27FC236}">
                <a16:creationId xmlns:a16="http://schemas.microsoft.com/office/drawing/2014/main" id="{C2841B41-0AD6-4737-94D7-5C4FE2430EF2}"/>
              </a:ext>
            </a:extLst>
          </p:cNvPr>
          <p:cNvPicPr>
            <a:picLocks noChangeAspect="1"/>
          </p:cNvPicPr>
          <p:nvPr/>
        </p:nvPicPr>
        <p:blipFill>
          <a:blip r:embed="rId2"/>
          <a:stretch>
            <a:fillRect/>
          </a:stretch>
        </p:blipFill>
        <p:spPr>
          <a:xfrm>
            <a:off x="1072341" y="3384700"/>
            <a:ext cx="4239492" cy="3028209"/>
          </a:xfrm>
          <a:prstGeom prst="rect">
            <a:avLst/>
          </a:prstGeom>
          <a:ln w="38100">
            <a:solidFill>
              <a:schemeClr val="tx1">
                <a:lumMod val="75000"/>
                <a:lumOff val="25000"/>
              </a:schemeClr>
            </a:solidFill>
          </a:ln>
        </p:spPr>
      </p:pic>
      <p:pic>
        <p:nvPicPr>
          <p:cNvPr id="12" name="Picture 11">
            <a:extLst>
              <a:ext uri="{FF2B5EF4-FFF2-40B4-BE49-F238E27FC236}">
                <a16:creationId xmlns:a16="http://schemas.microsoft.com/office/drawing/2014/main" id="{A2094606-5059-466A-BF5B-C06EB04E5ABC}"/>
              </a:ext>
            </a:extLst>
          </p:cNvPr>
          <p:cNvPicPr>
            <a:picLocks noChangeAspect="1"/>
          </p:cNvPicPr>
          <p:nvPr/>
        </p:nvPicPr>
        <p:blipFill>
          <a:blip r:embed="rId3"/>
          <a:srcRect/>
          <a:stretch/>
        </p:blipFill>
        <p:spPr>
          <a:xfrm>
            <a:off x="6590744" y="3386245"/>
            <a:ext cx="4539998" cy="3026664"/>
          </a:xfrm>
          <a:prstGeom prst="rect">
            <a:avLst/>
          </a:prstGeom>
          <a:ln w="38100">
            <a:solidFill>
              <a:schemeClr val="tx1">
                <a:lumMod val="75000"/>
                <a:lumOff val="25000"/>
              </a:schemeClr>
            </a:solidFill>
          </a:ln>
        </p:spPr>
      </p:pic>
    </p:spTree>
    <p:extLst>
      <p:ext uri="{BB962C8B-B14F-4D97-AF65-F5344CB8AC3E}">
        <p14:creationId xmlns:p14="http://schemas.microsoft.com/office/powerpoint/2010/main" val="2735261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2"/>
          <a:srcRect/>
          <a:stretch/>
        </p:blipFill>
        <p:spPr>
          <a:xfrm>
            <a:off x="1072341" y="3384700"/>
            <a:ext cx="4402421" cy="3026664"/>
          </a:xfrm>
          <a:prstGeom prst="rect">
            <a:avLst/>
          </a:prstGeom>
          <a:ln w="38100">
            <a:solidFill>
              <a:schemeClr val="tx1">
                <a:lumMod val="75000"/>
                <a:lumOff val="25000"/>
              </a:schemeClr>
            </a:solidFill>
          </a:ln>
        </p:spPr>
      </p:pic>
      <p:pic>
        <p:nvPicPr>
          <p:cNvPr id="12" name="Picture 11">
            <a:extLst>
              <a:ext uri="{FF2B5EF4-FFF2-40B4-BE49-F238E27FC236}">
                <a16:creationId xmlns:a16="http://schemas.microsoft.com/office/drawing/2014/main" id="{A2094606-5059-466A-BF5B-C06EB04E5ABC}"/>
              </a:ext>
            </a:extLst>
          </p:cNvPr>
          <p:cNvPicPr>
            <a:picLocks noChangeAspect="1"/>
          </p:cNvPicPr>
          <p:nvPr/>
        </p:nvPicPr>
        <p:blipFill>
          <a:blip r:embed="rId3"/>
          <a:srcRect/>
          <a:stretch/>
        </p:blipFill>
        <p:spPr>
          <a:xfrm>
            <a:off x="6717238" y="3384700"/>
            <a:ext cx="4402420" cy="3026664"/>
          </a:xfrm>
          <a:prstGeom prst="rect">
            <a:avLst/>
          </a:prstGeom>
          <a:ln w="38100">
            <a:solidFill>
              <a:schemeClr val="tx1">
                <a:lumMod val="75000"/>
                <a:lumOff val="25000"/>
              </a:schemeClr>
            </a:solidFill>
          </a:ln>
        </p:spPr>
      </p:pic>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2"/>
            <a:ext cx="10047317" cy="1227374"/>
          </a:xfrm>
        </p:spPr>
        <p:txBody>
          <a:bodyPr>
            <a:normAutofit/>
          </a:bodyPr>
          <a:lstStyle/>
          <a:p>
            <a:pPr>
              <a:buClr>
                <a:schemeClr val="bg1">
                  <a:lumMod val="65000"/>
                </a:schemeClr>
              </a:buClr>
            </a:pPr>
            <a:endParaRPr lang="en-US" sz="2400" dirty="0">
              <a:solidFill>
                <a:schemeClr val="tx1">
                  <a:lumMod val="75000"/>
                  <a:lumOff val="25000"/>
                </a:schemeClr>
              </a:solidFill>
            </a:endParaRP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How long</a:t>
            </a:r>
          </a:p>
        </p:txBody>
      </p:sp>
    </p:spTree>
    <p:extLst>
      <p:ext uri="{BB962C8B-B14F-4D97-AF65-F5344CB8AC3E}">
        <p14:creationId xmlns:p14="http://schemas.microsoft.com/office/powerpoint/2010/main" val="197975637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2"/>
          <a:srcRect/>
          <a:stretch/>
        </p:blipFill>
        <p:spPr>
          <a:xfrm>
            <a:off x="2416203" y="3640975"/>
            <a:ext cx="7044788" cy="2935328"/>
          </a:xfrm>
          <a:prstGeom prst="rect">
            <a:avLst/>
          </a:prstGeom>
          <a:ln w="38100">
            <a:solidFill>
              <a:schemeClr val="tx1">
                <a:lumMod val="75000"/>
                <a:lumOff val="25000"/>
              </a:schemeClr>
            </a:solidFill>
          </a:ln>
        </p:spPr>
      </p:pic>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2"/>
            <a:ext cx="10047317" cy="1227374"/>
          </a:xfrm>
        </p:spPr>
        <p:txBody>
          <a:bodyPr>
            <a:normAutofit/>
          </a:bodyPr>
          <a:lstStyle/>
          <a:p>
            <a:pPr>
              <a:buClr>
                <a:schemeClr val="bg1">
                  <a:lumMod val="65000"/>
                </a:schemeClr>
              </a:buClr>
            </a:pPr>
            <a:endParaRPr lang="en-US" sz="2400" dirty="0">
              <a:solidFill>
                <a:schemeClr val="tx1">
                  <a:lumMod val="75000"/>
                  <a:lumOff val="25000"/>
                </a:schemeClr>
              </a:solidFill>
            </a:endParaRP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How long</a:t>
            </a:r>
          </a:p>
        </p:txBody>
      </p:sp>
    </p:spTree>
    <p:extLst>
      <p:ext uri="{BB962C8B-B14F-4D97-AF65-F5344CB8AC3E}">
        <p14:creationId xmlns:p14="http://schemas.microsoft.com/office/powerpoint/2010/main" val="22459643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analysis</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normAutofit/>
          </a:bodyPr>
          <a:lstStyle/>
          <a:p>
            <a:r>
              <a:rPr lang="en-US" dirty="0">
                <a:solidFill>
                  <a:schemeClr val="tx1">
                    <a:lumMod val="75000"/>
                    <a:lumOff val="25000"/>
                  </a:schemeClr>
                </a:solidFill>
              </a:rPr>
              <a:t>There are </a:t>
            </a:r>
            <a:r>
              <a:rPr lang="en-US" b="1" dirty="0">
                <a:solidFill>
                  <a:schemeClr val="tx1">
                    <a:lumMod val="75000"/>
                    <a:lumOff val="25000"/>
                  </a:schemeClr>
                </a:solidFill>
              </a:rPr>
              <a:t>four </a:t>
            </a:r>
            <a:r>
              <a:rPr lang="en-US" dirty="0">
                <a:solidFill>
                  <a:schemeClr val="tx1">
                    <a:lumMod val="75000"/>
                    <a:lumOff val="25000"/>
                  </a:schemeClr>
                </a:solidFill>
              </a:rPr>
              <a:t>key differences and/or patterns that were identified:</a:t>
            </a:r>
          </a:p>
          <a:p>
            <a:pPr marL="457200" indent="-457200">
              <a:buClr>
                <a:schemeClr val="bg1">
                  <a:lumMod val="65000"/>
                </a:schemeClr>
              </a:buClr>
              <a:buFont typeface="+mj-lt"/>
              <a:buAutoNum type="arabicPeriod"/>
            </a:pPr>
            <a:r>
              <a:rPr lang="en-US" dirty="0">
                <a:solidFill>
                  <a:schemeClr val="bg1">
                    <a:lumMod val="65000"/>
                  </a:schemeClr>
                </a:solidFill>
              </a:rPr>
              <a:t>What</a:t>
            </a:r>
          </a:p>
          <a:p>
            <a:pPr marL="457200" indent="-457200">
              <a:buClr>
                <a:schemeClr val="bg1">
                  <a:lumMod val="65000"/>
                </a:schemeClr>
              </a:buClr>
              <a:buFont typeface="+mj-lt"/>
              <a:buAutoNum type="arabicPeriod"/>
            </a:pPr>
            <a:r>
              <a:rPr lang="en-US" dirty="0">
                <a:solidFill>
                  <a:schemeClr val="bg1">
                    <a:lumMod val="65000"/>
                  </a:schemeClr>
                </a:solidFill>
              </a:rPr>
              <a:t>When</a:t>
            </a:r>
          </a:p>
          <a:p>
            <a:pPr marL="457200" indent="-457200">
              <a:buClr>
                <a:schemeClr val="bg1">
                  <a:lumMod val="65000"/>
                </a:schemeClr>
              </a:buClr>
              <a:buFont typeface="+mj-lt"/>
              <a:buAutoNum type="arabicPeriod"/>
            </a:pPr>
            <a:r>
              <a:rPr lang="en-US" dirty="0">
                <a:solidFill>
                  <a:schemeClr val="bg1">
                    <a:lumMod val="65000"/>
                  </a:schemeClr>
                </a:solidFill>
              </a:rPr>
              <a:t>How Long</a:t>
            </a:r>
          </a:p>
          <a:p>
            <a:pPr marL="457200" indent="-457200">
              <a:buClr>
                <a:schemeClr val="bg1">
                  <a:lumMod val="65000"/>
                </a:schemeClr>
              </a:buClr>
              <a:buFont typeface="+mj-lt"/>
              <a:buAutoNum type="arabicPeriod"/>
            </a:pPr>
            <a:r>
              <a:rPr lang="en-US" b="1" dirty="0">
                <a:solidFill>
                  <a:schemeClr val="tx1">
                    <a:lumMod val="75000"/>
                    <a:lumOff val="25000"/>
                  </a:schemeClr>
                </a:solidFill>
              </a:rPr>
              <a:t>Where</a:t>
            </a:r>
          </a:p>
        </p:txBody>
      </p:sp>
    </p:spTree>
    <p:extLst>
      <p:ext uri="{BB962C8B-B14F-4D97-AF65-F5344CB8AC3E}">
        <p14:creationId xmlns:p14="http://schemas.microsoft.com/office/powerpoint/2010/main" val="235713212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Objective</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lstStyle/>
          <a:p>
            <a:r>
              <a:rPr lang="en-US" dirty="0">
                <a:solidFill>
                  <a:schemeClr val="tx1">
                    <a:lumMod val="75000"/>
                    <a:lumOff val="25000"/>
                  </a:schemeClr>
                </a:solidFill>
              </a:rPr>
              <a:t>Cyclistic is a fictitious alias for a bicycle ridesharing company in Chicago. The goal of this mock is to help inform the marketing team, whose campaign is aimed towards converting “casual riders” into annual members. Towards this aim, I identify key differences between the groups and general patterns in casual riding to provide opportunities for effective marketing.</a:t>
            </a:r>
          </a:p>
        </p:txBody>
      </p:sp>
    </p:spTree>
    <p:extLst>
      <p:ext uri="{BB962C8B-B14F-4D97-AF65-F5344CB8AC3E}">
        <p14:creationId xmlns:p14="http://schemas.microsoft.com/office/powerpoint/2010/main" val="357650302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2078182"/>
            <a:ext cx="10058399" cy="3850257"/>
          </a:xfrm>
        </p:spPr>
        <p:txBody>
          <a:bodyPr>
            <a:normAutofit/>
          </a:bodyPr>
          <a:lstStyle/>
          <a:p>
            <a:pPr marL="0" indent="0">
              <a:buNone/>
            </a:pPr>
            <a:r>
              <a:rPr lang="en-US" sz="2400" dirty="0">
                <a:solidFill>
                  <a:schemeClr val="tx1">
                    <a:lumMod val="75000"/>
                    <a:lumOff val="25000"/>
                  </a:schemeClr>
                </a:solidFill>
              </a:rPr>
              <a:t>What areas were riders in most often?</a:t>
            </a:r>
          </a:p>
          <a:p>
            <a:pPr marL="0" indent="0">
              <a:buNone/>
            </a:pPr>
            <a:endParaRPr lang="en-US" sz="2400" dirty="0">
              <a:solidFill>
                <a:schemeClr val="tx1">
                  <a:lumMod val="75000"/>
                  <a:lumOff val="25000"/>
                </a:schemeClr>
              </a:solidFill>
            </a:endParaRPr>
          </a:p>
          <a:p>
            <a:pPr marL="0" indent="0">
              <a:buNone/>
            </a:pPr>
            <a:r>
              <a:rPr lang="en-US" sz="2400" dirty="0">
                <a:solidFill>
                  <a:schemeClr val="tx1">
                    <a:lumMod val="75000"/>
                    <a:lumOff val="25000"/>
                  </a:schemeClr>
                </a:solidFill>
              </a:rPr>
              <a:t>We analyzed which stations casual riders and members interacted with most frequently to inform possible physical marketing locations.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spTree>
    <p:extLst>
      <p:ext uri="{BB962C8B-B14F-4D97-AF65-F5344CB8AC3E}">
        <p14:creationId xmlns:p14="http://schemas.microsoft.com/office/powerpoint/2010/main" val="25163655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2"/>
          <a:srcRect/>
          <a:stretch/>
        </p:blipFill>
        <p:spPr>
          <a:xfrm>
            <a:off x="2954308" y="1933714"/>
            <a:ext cx="8176434" cy="4400029"/>
          </a:xfrm>
          <a:prstGeom prst="rect">
            <a:avLst/>
          </a:prstGeom>
          <a:ln w="38100">
            <a:solidFill>
              <a:schemeClr val="tx1">
                <a:lumMod val="75000"/>
                <a:lumOff val="25000"/>
              </a:schemeClr>
            </a:solidFill>
          </a:ln>
        </p:spPr>
      </p:pic>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sp>
        <p:nvSpPr>
          <p:cNvPr id="6" name="Oval 5">
            <a:extLst>
              <a:ext uri="{FF2B5EF4-FFF2-40B4-BE49-F238E27FC236}">
                <a16:creationId xmlns:a16="http://schemas.microsoft.com/office/drawing/2014/main" id="{818F0ED1-EA53-4E86-AE73-4F016513BFAF}"/>
              </a:ext>
            </a:extLst>
          </p:cNvPr>
          <p:cNvSpPr/>
          <p:nvPr/>
        </p:nvSpPr>
        <p:spPr>
          <a:xfrm>
            <a:off x="5019762" y="4995949"/>
            <a:ext cx="615141" cy="51538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AD67A1A-64AF-4E0B-89F0-1361E6809007}"/>
              </a:ext>
            </a:extLst>
          </p:cNvPr>
          <p:cNvSpPr/>
          <p:nvPr/>
        </p:nvSpPr>
        <p:spPr>
          <a:xfrm>
            <a:off x="4748213" y="4198708"/>
            <a:ext cx="712123" cy="59773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1BDBACE-C242-4765-A4AC-2931E636F02E}"/>
              </a:ext>
            </a:extLst>
          </p:cNvPr>
          <p:cNvSpPr/>
          <p:nvPr/>
        </p:nvSpPr>
        <p:spPr>
          <a:xfrm rot="19858099">
            <a:off x="4070010" y="3340026"/>
            <a:ext cx="1227863" cy="98745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02BABE2-548B-4248-B0F9-88D5E74F49A6}"/>
              </a:ext>
            </a:extLst>
          </p:cNvPr>
          <p:cNvSpPr txBox="1"/>
          <p:nvPr/>
        </p:nvSpPr>
        <p:spPr>
          <a:xfrm>
            <a:off x="1072342" y="1862051"/>
            <a:ext cx="1695796" cy="923330"/>
          </a:xfrm>
          <a:prstGeom prst="rect">
            <a:avLst/>
          </a:prstGeom>
          <a:noFill/>
        </p:spPr>
        <p:txBody>
          <a:bodyPr wrap="square" rtlCol="0">
            <a:spAutoFit/>
          </a:bodyPr>
          <a:lstStyle/>
          <a:p>
            <a:r>
              <a:rPr lang="en-US" dirty="0">
                <a:solidFill>
                  <a:schemeClr val="tx1">
                    <a:lumMod val="75000"/>
                    <a:lumOff val="25000"/>
                  </a:schemeClr>
                </a:solidFill>
              </a:rPr>
              <a:t>Casual rides are more clustered. </a:t>
            </a:r>
            <a:r>
              <a:rPr lang="en-US">
                <a:solidFill>
                  <a:schemeClr val="tx1">
                    <a:lumMod val="75000"/>
                    <a:lumOff val="25000"/>
                  </a:schemeClr>
                </a:solidFill>
              </a:rPr>
              <a:t>There is </a:t>
            </a:r>
            <a:endParaRPr lang="en-US" dirty="0">
              <a:solidFill>
                <a:schemeClr val="tx1">
                  <a:lumMod val="75000"/>
                  <a:lumOff val="25000"/>
                </a:schemeClr>
              </a:solidFill>
            </a:endParaRPr>
          </a:p>
        </p:txBody>
      </p:sp>
    </p:spTree>
    <p:extLst>
      <p:ext uri="{BB962C8B-B14F-4D97-AF65-F5344CB8AC3E}">
        <p14:creationId xmlns:p14="http://schemas.microsoft.com/office/powerpoint/2010/main" val="280286807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2"/>
          <a:srcRect/>
          <a:stretch/>
        </p:blipFill>
        <p:spPr>
          <a:xfrm>
            <a:off x="2007783" y="2188878"/>
            <a:ext cx="8176434" cy="3906326"/>
          </a:xfrm>
          <a:prstGeom prst="rect">
            <a:avLst/>
          </a:prstGeom>
          <a:ln w="38100">
            <a:solidFill>
              <a:schemeClr val="tx1">
                <a:lumMod val="75000"/>
                <a:lumOff val="25000"/>
              </a:schemeClr>
            </a:solidFill>
          </a:ln>
        </p:spPr>
      </p:pic>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Where</a:t>
            </a:r>
          </a:p>
        </p:txBody>
      </p:sp>
    </p:spTree>
    <p:extLst>
      <p:ext uri="{BB962C8B-B14F-4D97-AF65-F5344CB8AC3E}">
        <p14:creationId xmlns:p14="http://schemas.microsoft.com/office/powerpoint/2010/main" val="1724726660"/>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Data</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lstStyle/>
          <a:p>
            <a:r>
              <a:rPr lang="en-US" dirty="0">
                <a:solidFill>
                  <a:schemeClr val="tx1">
                    <a:lumMod val="75000"/>
                    <a:lumOff val="25000"/>
                  </a:schemeClr>
                </a:solidFill>
              </a:rPr>
              <a:t>The data used was provided in csv files by month.  We only consider the last 12 months in our analysis. </a:t>
            </a:r>
          </a:p>
        </p:txBody>
      </p:sp>
    </p:spTree>
    <p:extLst>
      <p:ext uri="{BB962C8B-B14F-4D97-AF65-F5344CB8AC3E}">
        <p14:creationId xmlns:p14="http://schemas.microsoft.com/office/powerpoint/2010/main" val="60552625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1"/>
            <a:ext cx="10058399" cy="4195963"/>
          </a:xfrm>
        </p:spPr>
        <p:txBody>
          <a:bodyPr/>
          <a:lstStyle/>
          <a:p>
            <a:pPr>
              <a:buClr>
                <a:schemeClr val="bg1">
                  <a:lumMod val="65000"/>
                </a:schemeClr>
              </a:buClr>
            </a:pPr>
            <a:r>
              <a:rPr lang="en-US" dirty="0">
                <a:solidFill>
                  <a:schemeClr val="tx1">
                    <a:lumMod val="75000"/>
                    <a:lumOff val="25000"/>
                  </a:schemeClr>
                </a:solidFill>
              </a:rPr>
              <a:t>The 12 separate csv files were loaded into </a:t>
            </a:r>
            <a:r>
              <a:rPr lang="en-US" dirty="0" err="1">
                <a:solidFill>
                  <a:schemeClr val="tx1">
                    <a:lumMod val="75000"/>
                    <a:lumOff val="25000"/>
                  </a:schemeClr>
                </a:solidFill>
              </a:rPr>
              <a:t>dataframes</a:t>
            </a:r>
            <a:r>
              <a:rPr lang="en-US" dirty="0">
                <a:solidFill>
                  <a:schemeClr val="tx1">
                    <a:lumMod val="75000"/>
                    <a:lumOff val="25000"/>
                  </a:schemeClr>
                </a:solidFill>
              </a:rPr>
              <a:t> and subsequently concatenated together for a master </a:t>
            </a:r>
            <a:r>
              <a:rPr lang="en-US" dirty="0" err="1">
                <a:solidFill>
                  <a:schemeClr val="tx1">
                    <a:lumMod val="75000"/>
                    <a:lumOff val="25000"/>
                  </a:schemeClr>
                </a:solidFill>
              </a:rPr>
              <a:t>dataframe</a:t>
            </a:r>
            <a:r>
              <a:rPr lang="en-US" dirty="0">
                <a:solidFill>
                  <a:schemeClr val="tx1">
                    <a:lumMod val="75000"/>
                    <a:lumOff val="25000"/>
                  </a:schemeClr>
                </a:solidFill>
              </a:rPr>
              <a:t> with ~5.75 million rows and 13 columns:</a:t>
            </a:r>
          </a:p>
          <a:p>
            <a:pPr lvl="1">
              <a:buClr>
                <a:schemeClr val="bg1">
                  <a:lumMod val="65000"/>
                </a:schemeClr>
              </a:buClr>
            </a:pPr>
            <a:r>
              <a:rPr lang="en-US" dirty="0">
                <a:solidFill>
                  <a:schemeClr val="tx1">
                    <a:lumMod val="75000"/>
                    <a:lumOff val="25000"/>
                  </a:schemeClr>
                </a:solidFill>
              </a:rPr>
              <a:t>Ride ID</a:t>
            </a:r>
          </a:p>
          <a:p>
            <a:pPr lvl="1">
              <a:buClr>
                <a:schemeClr val="bg1">
                  <a:lumMod val="65000"/>
                </a:schemeClr>
              </a:buClr>
            </a:pPr>
            <a:r>
              <a:rPr lang="en-US" dirty="0">
                <a:solidFill>
                  <a:schemeClr val="tx1">
                    <a:lumMod val="75000"/>
                    <a:lumOff val="25000"/>
                  </a:schemeClr>
                </a:solidFill>
              </a:rPr>
              <a:t>Rideable type:   “classic”, “electric”, or “docked”</a:t>
            </a:r>
          </a:p>
          <a:p>
            <a:pPr lvl="1">
              <a:buClr>
                <a:schemeClr val="bg1">
                  <a:lumMod val="65000"/>
                </a:schemeClr>
              </a:buClr>
            </a:pPr>
            <a:r>
              <a:rPr lang="en-US" dirty="0">
                <a:solidFill>
                  <a:schemeClr val="tx1">
                    <a:lumMod val="75000"/>
                    <a:lumOff val="25000"/>
                  </a:schemeClr>
                </a:solidFill>
              </a:rPr>
              <a:t>Datetimes of when ride started and ended (2 separate columns)</a:t>
            </a:r>
          </a:p>
          <a:p>
            <a:pPr lvl="1">
              <a:buClr>
                <a:schemeClr val="bg1">
                  <a:lumMod val="65000"/>
                </a:schemeClr>
              </a:buClr>
            </a:pPr>
            <a:r>
              <a:rPr lang="en-US" dirty="0">
                <a:solidFill>
                  <a:schemeClr val="tx1">
                    <a:lumMod val="75000"/>
                    <a:lumOff val="25000"/>
                  </a:schemeClr>
                </a:solidFill>
              </a:rPr>
              <a:t>Station names and IDs for starting station and ending station (4 cols)</a:t>
            </a:r>
          </a:p>
          <a:p>
            <a:pPr lvl="1">
              <a:buClr>
                <a:schemeClr val="bg1">
                  <a:lumMod val="65000"/>
                </a:schemeClr>
              </a:buClr>
            </a:pPr>
            <a:r>
              <a:rPr lang="en-US" dirty="0">
                <a:solidFill>
                  <a:schemeClr val="tx1">
                    <a:lumMod val="75000"/>
                    <a:lumOff val="25000"/>
                  </a:schemeClr>
                </a:solidFill>
              </a:rPr>
              <a:t>Latitude and longitude coordinates for each starting and ending station (4 cols)</a:t>
            </a:r>
          </a:p>
          <a:p>
            <a:pPr lvl="1">
              <a:buClr>
                <a:schemeClr val="bg1">
                  <a:lumMod val="65000"/>
                </a:schemeClr>
              </a:buClr>
            </a:pPr>
            <a:r>
              <a:rPr lang="en-US" dirty="0">
                <a:solidFill>
                  <a:schemeClr val="tx1">
                    <a:lumMod val="75000"/>
                    <a:lumOff val="25000"/>
                  </a:schemeClr>
                </a:solidFill>
              </a:rPr>
              <a:t>Membership status:   “member” or “casual”</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Data</a:t>
            </a:r>
          </a:p>
        </p:txBody>
      </p:sp>
    </p:spTree>
    <p:extLst>
      <p:ext uri="{BB962C8B-B14F-4D97-AF65-F5344CB8AC3E}">
        <p14:creationId xmlns:p14="http://schemas.microsoft.com/office/powerpoint/2010/main" val="28467587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1"/>
            <a:ext cx="10058399" cy="4195963"/>
          </a:xfrm>
        </p:spPr>
        <p:txBody>
          <a:bodyPr>
            <a:normAutofit lnSpcReduction="10000"/>
          </a:bodyPr>
          <a:lstStyle/>
          <a:p>
            <a:pPr>
              <a:buClr>
                <a:schemeClr val="bg1">
                  <a:lumMod val="65000"/>
                </a:schemeClr>
              </a:buClr>
            </a:pPr>
            <a:r>
              <a:rPr lang="en-US" dirty="0">
                <a:solidFill>
                  <a:schemeClr val="tx1">
                    <a:lumMod val="75000"/>
                    <a:lumOff val="25000"/>
                  </a:schemeClr>
                </a:solidFill>
              </a:rPr>
              <a:t>140 rides had the start time later than the end time, resulting in negative time spent on the bike. </a:t>
            </a:r>
          </a:p>
          <a:p>
            <a:pPr>
              <a:buClr>
                <a:schemeClr val="bg1">
                  <a:lumMod val="65000"/>
                </a:schemeClr>
              </a:buClr>
            </a:pPr>
            <a:r>
              <a:rPr lang="en-US" b="1" dirty="0">
                <a:solidFill>
                  <a:schemeClr val="tx1">
                    <a:lumMod val="75000"/>
                    <a:lumOff val="25000"/>
                  </a:schemeClr>
                </a:solidFill>
              </a:rPr>
              <a:t>Solution: </a:t>
            </a:r>
            <a:r>
              <a:rPr lang="en-US" dirty="0">
                <a:solidFill>
                  <a:schemeClr val="tx1">
                    <a:lumMod val="75000"/>
                    <a:lumOff val="25000"/>
                  </a:schemeClr>
                </a:solidFill>
              </a:rPr>
              <a:t>I swapped the start and end times for these rides. Due to the small relative amount and impossibility of accuracy, I could’ve dropped these observations instead but chose to potentially save as much data as possible.</a:t>
            </a:r>
          </a:p>
          <a:p>
            <a:pPr>
              <a:buClr>
                <a:schemeClr val="bg1">
                  <a:lumMod val="65000"/>
                </a:schemeClr>
              </a:buClr>
            </a:pPr>
            <a:endParaRPr lang="en-US" dirty="0">
              <a:solidFill>
                <a:schemeClr val="tx1">
                  <a:lumMod val="75000"/>
                  <a:lumOff val="25000"/>
                </a:schemeClr>
              </a:solidFill>
            </a:endParaRPr>
          </a:p>
          <a:p>
            <a:pPr>
              <a:buClr>
                <a:schemeClr val="bg1">
                  <a:lumMod val="65000"/>
                </a:schemeClr>
              </a:buClr>
            </a:pPr>
            <a:r>
              <a:rPr lang="en-US" dirty="0">
                <a:solidFill>
                  <a:schemeClr val="tx1">
                    <a:lumMod val="75000"/>
                    <a:lumOff val="25000"/>
                  </a:schemeClr>
                </a:solidFill>
              </a:rPr>
              <a:t>790,000 observations were missing starting station names while 843,000 observations were missing ending station names, with a good deal of overlap. 4,766 observations were missing ending latitude and longitude coordinates, all these observations overlapped with those missing ending station names.</a:t>
            </a:r>
          </a:p>
          <a:p>
            <a:pPr>
              <a:buClr>
                <a:schemeClr val="bg1">
                  <a:lumMod val="65000"/>
                </a:schemeClr>
              </a:buClr>
            </a:pPr>
            <a:r>
              <a:rPr lang="en-US" b="1" dirty="0">
                <a:solidFill>
                  <a:schemeClr val="tx1">
                    <a:lumMod val="75000"/>
                    <a:lumOff val="25000"/>
                  </a:schemeClr>
                </a:solidFill>
              </a:rPr>
              <a:t>Solution:</a:t>
            </a:r>
            <a:r>
              <a:rPr lang="en-US" dirty="0">
                <a:solidFill>
                  <a:schemeClr val="tx1">
                    <a:lumMod val="75000"/>
                    <a:lumOff val="25000"/>
                  </a:schemeClr>
                </a:solidFill>
              </a:rPr>
              <a:t> There’s no way to know where the 4,766 rides ended so those observations were dropped. For the rest of the missing data, a dictionary was created matching station names with known latitude and longitude coordinates and then using this dictionary to determine the missing station names based on their coordinates.</a:t>
            </a:r>
            <a:endParaRPr lang="en-US" b="1" dirty="0">
              <a:solidFill>
                <a:schemeClr val="tx1">
                  <a:lumMod val="75000"/>
                  <a:lumOff val="25000"/>
                </a:schemeClr>
              </a:solidFill>
            </a:endParaRPr>
          </a:p>
          <a:p>
            <a:pPr lvl="1">
              <a:buClr>
                <a:schemeClr val="bg1">
                  <a:lumMod val="65000"/>
                </a:schemeClr>
              </a:buClr>
            </a:pPr>
            <a:r>
              <a:rPr lang="en-US" dirty="0">
                <a:solidFill>
                  <a:schemeClr val="tx1">
                    <a:lumMod val="75000"/>
                    <a:lumOff val="25000"/>
                  </a:schemeClr>
                </a:solidFill>
              </a:rPr>
              <a:t>Some bias may be introduced as all the 4,766 dropped rides used electric bikes</a:t>
            </a:r>
          </a:p>
          <a:p>
            <a:endParaRPr lang="en-US" dirty="0"/>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Data Cleaning</a:t>
            </a:r>
          </a:p>
        </p:txBody>
      </p:sp>
    </p:spTree>
    <p:extLst>
      <p:ext uri="{BB962C8B-B14F-4D97-AF65-F5344CB8AC3E}">
        <p14:creationId xmlns:p14="http://schemas.microsoft.com/office/powerpoint/2010/main" val="5336177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analysis</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lstStyle/>
          <a:p>
            <a:r>
              <a:rPr lang="en-US" dirty="0">
                <a:solidFill>
                  <a:schemeClr val="tx1">
                    <a:lumMod val="75000"/>
                    <a:lumOff val="25000"/>
                  </a:schemeClr>
                </a:solidFill>
              </a:rPr>
              <a:t>There are </a:t>
            </a:r>
            <a:r>
              <a:rPr lang="en-US" b="1" dirty="0">
                <a:solidFill>
                  <a:schemeClr val="tx1">
                    <a:lumMod val="75000"/>
                    <a:lumOff val="25000"/>
                  </a:schemeClr>
                </a:solidFill>
              </a:rPr>
              <a:t>four </a:t>
            </a:r>
            <a:r>
              <a:rPr lang="en-US" dirty="0">
                <a:solidFill>
                  <a:schemeClr val="tx1">
                    <a:lumMod val="75000"/>
                    <a:lumOff val="25000"/>
                  </a:schemeClr>
                </a:solidFill>
              </a:rPr>
              <a:t>key differences and/or patterns that were identified:</a:t>
            </a:r>
          </a:p>
          <a:p>
            <a:pPr marL="457200" indent="-457200">
              <a:buClr>
                <a:schemeClr val="bg1">
                  <a:lumMod val="65000"/>
                </a:schemeClr>
              </a:buClr>
              <a:buFont typeface="+mj-lt"/>
              <a:buAutoNum type="arabicPeriod"/>
            </a:pPr>
            <a:r>
              <a:rPr lang="en-US" b="1" dirty="0">
                <a:solidFill>
                  <a:schemeClr val="tx1">
                    <a:lumMod val="75000"/>
                    <a:lumOff val="25000"/>
                  </a:schemeClr>
                </a:solidFill>
              </a:rPr>
              <a:t>What</a:t>
            </a:r>
          </a:p>
          <a:p>
            <a:pPr marL="457200" indent="-457200">
              <a:buClr>
                <a:schemeClr val="bg1">
                  <a:lumMod val="65000"/>
                </a:schemeClr>
              </a:buClr>
              <a:buFont typeface="+mj-lt"/>
              <a:buAutoNum type="arabicPeriod"/>
            </a:pPr>
            <a:r>
              <a:rPr lang="en-US" b="1" dirty="0">
                <a:solidFill>
                  <a:schemeClr val="tx1">
                    <a:lumMod val="75000"/>
                    <a:lumOff val="25000"/>
                  </a:schemeClr>
                </a:solidFill>
              </a:rPr>
              <a:t>When</a:t>
            </a:r>
          </a:p>
          <a:p>
            <a:pPr marL="457200" indent="-457200">
              <a:buClr>
                <a:schemeClr val="bg1">
                  <a:lumMod val="65000"/>
                </a:schemeClr>
              </a:buClr>
              <a:buFont typeface="+mj-lt"/>
              <a:buAutoNum type="arabicPeriod"/>
            </a:pPr>
            <a:r>
              <a:rPr lang="en-US" b="1" dirty="0">
                <a:solidFill>
                  <a:schemeClr val="tx1">
                    <a:lumMod val="75000"/>
                    <a:lumOff val="25000"/>
                  </a:schemeClr>
                </a:solidFill>
              </a:rPr>
              <a:t>How Long</a:t>
            </a:r>
          </a:p>
          <a:p>
            <a:pPr marL="457200" indent="-457200">
              <a:buClr>
                <a:schemeClr val="bg1">
                  <a:lumMod val="65000"/>
                </a:schemeClr>
              </a:buClr>
              <a:buFont typeface="+mj-lt"/>
              <a:buAutoNum type="arabicPeriod"/>
            </a:pPr>
            <a:r>
              <a:rPr lang="en-US" b="1" dirty="0">
                <a:solidFill>
                  <a:schemeClr val="tx1">
                    <a:lumMod val="75000"/>
                    <a:lumOff val="25000"/>
                  </a:schemeClr>
                </a:solidFill>
              </a:rPr>
              <a:t>Where</a:t>
            </a:r>
          </a:p>
        </p:txBody>
      </p:sp>
    </p:spTree>
    <p:extLst>
      <p:ext uri="{BB962C8B-B14F-4D97-AF65-F5344CB8AC3E}">
        <p14:creationId xmlns:p14="http://schemas.microsoft.com/office/powerpoint/2010/main" val="333631546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2" y="2078182"/>
            <a:ext cx="10058399" cy="3850257"/>
          </a:xfrm>
        </p:spPr>
        <p:txBody>
          <a:bodyPr>
            <a:normAutofit/>
          </a:bodyPr>
          <a:lstStyle/>
          <a:p>
            <a:pPr marL="0" indent="0">
              <a:buNone/>
            </a:pPr>
            <a:r>
              <a:rPr lang="en-US" sz="2400" dirty="0">
                <a:solidFill>
                  <a:schemeClr val="tx1">
                    <a:lumMod val="75000"/>
                    <a:lumOff val="25000"/>
                  </a:schemeClr>
                </a:solidFill>
              </a:rPr>
              <a:t>Cyclistic offers 3 rideables:</a:t>
            </a:r>
          </a:p>
          <a:p>
            <a:pPr lvl="1"/>
            <a:r>
              <a:rPr lang="en-US" sz="2400" dirty="0">
                <a:solidFill>
                  <a:schemeClr val="tx1">
                    <a:lumMod val="75000"/>
                    <a:lumOff val="25000"/>
                  </a:schemeClr>
                </a:solidFill>
              </a:rPr>
              <a:t>Classic bike</a:t>
            </a:r>
          </a:p>
          <a:p>
            <a:pPr lvl="1"/>
            <a:r>
              <a:rPr lang="en-US" sz="2400" dirty="0">
                <a:solidFill>
                  <a:schemeClr val="tx1">
                    <a:lumMod val="75000"/>
                    <a:lumOff val="25000"/>
                  </a:schemeClr>
                </a:solidFill>
              </a:rPr>
              <a:t>Electric bike</a:t>
            </a:r>
          </a:p>
          <a:p>
            <a:pPr lvl="1"/>
            <a:r>
              <a:rPr lang="en-US" sz="2400" dirty="0">
                <a:solidFill>
                  <a:schemeClr val="tx1">
                    <a:lumMod val="75000"/>
                    <a:lumOff val="25000"/>
                  </a:schemeClr>
                </a:solidFill>
              </a:rPr>
              <a:t>Docked bike</a:t>
            </a:r>
          </a:p>
          <a:p>
            <a:pPr marL="0" indent="0">
              <a:buNone/>
            </a:pPr>
            <a:endParaRPr lang="en-US" sz="2400" dirty="0">
              <a:solidFill>
                <a:schemeClr val="tx1">
                  <a:lumMod val="75000"/>
                  <a:lumOff val="25000"/>
                </a:schemeClr>
              </a:solidFill>
            </a:endParaRPr>
          </a:p>
          <a:p>
            <a:pPr marL="0" indent="0">
              <a:buNone/>
            </a:pPr>
            <a:r>
              <a:rPr lang="en-US" sz="2400" dirty="0">
                <a:solidFill>
                  <a:schemeClr val="tx1">
                    <a:lumMod val="75000"/>
                    <a:lumOff val="25000"/>
                  </a:schemeClr>
                </a:solidFill>
              </a:rPr>
              <a:t>How are member and casual rides distributed over these?</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whAT</a:t>
            </a:r>
          </a:p>
        </p:txBody>
      </p:sp>
    </p:spTree>
    <p:extLst>
      <p:ext uri="{BB962C8B-B14F-4D97-AF65-F5344CB8AC3E}">
        <p14:creationId xmlns:p14="http://schemas.microsoft.com/office/powerpoint/2010/main" val="22396796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2841B41-0AD6-4737-94D7-5C4FE2430EF2}"/>
              </a:ext>
            </a:extLst>
          </p:cNvPr>
          <p:cNvPicPr>
            <a:picLocks noChangeAspect="1"/>
          </p:cNvPicPr>
          <p:nvPr/>
        </p:nvPicPr>
        <p:blipFill>
          <a:blip r:embed="rId2"/>
          <a:srcRect/>
          <a:stretch/>
        </p:blipFill>
        <p:spPr>
          <a:xfrm>
            <a:off x="1072341" y="3441479"/>
            <a:ext cx="4239492" cy="2914650"/>
          </a:xfrm>
          <a:prstGeom prst="rect">
            <a:avLst/>
          </a:prstGeom>
          <a:ln w="38100">
            <a:solidFill>
              <a:schemeClr val="tx1">
                <a:lumMod val="75000"/>
                <a:lumOff val="25000"/>
              </a:schemeClr>
            </a:solidFill>
          </a:ln>
        </p:spPr>
      </p:pic>
      <p:sp>
        <p:nvSpPr>
          <p:cNvPr id="3" name="Content Placeholder 2">
            <a:extLst>
              <a:ext uri="{FF2B5EF4-FFF2-40B4-BE49-F238E27FC236}">
                <a16:creationId xmlns:a16="http://schemas.microsoft.com/office/drawing/2014/main" id="{36E4AE35-59CB-4C24-92F0-79243273C50D}"/>
              </a:ext>
            </a:extLst>
          </p:cNvPr>
          <p:cNvSpPr>
            <a:spLocks noGrp="1"/>
          </p:cNvSpPr>
          <p:nvPr>
            <p:ph idx="1"/>
          </p:nvPr>
        </p:nvSpPr>
        <p:spPr>
          <a:xfrm>
            <a:off x="1072341" y="1989652"/>
            <a:ext cx="10047317" cy="1227374"/>
          </a:xfrm>
        </p:spPr>
        <p:txBody>
          <a:bodyPr>
            <a:normAutofit/>
          </a:bodyPr>
          <a:lstStyle/>
          <a:p>
            <a:pPr>
              <a:buClr>
                <a:schemeClr val="bg1">
                  <a:lumMod val="65000"/>
                </a:schemeClr>
              </a:buClr>
            </a:pPr>
            <a:r>
              <a:rPr lang="en-US" sz="2400" dirty="0">
                <a:solidFill>
                  <a:schemeClr val="tx1">
                    <a:lumMod val="75000"/>
                    <a:lumOff val="25000"/>
                  </a:schemeClr>
                </a:solidFill>
              </a:rPr>
              <a:t>While members and casuals ride electric at the same rate, only one member ride was on a docked bike this past year. The difference is made up in classic bike rides.</a:t>
            </a:r>
          </a:p>
        </p:txBody>
      </p:sp>
      <p:sp>
        <p:nvSpPr>
          <p:cNvPr id="4" name="Title 1">
            <a:extLst>
              <a:ext uri="{FF2B5EF4-FFF2-40B4-BE49-F238E27FC236}">
                <a16:creationId xmlns:a16="http://schemas.microsoft.com/office/drawing/2014/main" id="{99A4C26C-4BBB-428B-A8C5-8D05F0B6B295}"/>
              </a:ext>
            </a:extLst>
          </p:cNvPr>
          <p:cNvSpPr>
            <a:spLocks noGrp="1"/>
          </p:cNvSpPr>
          <p:nvPr>
            <p:ph type="title"/>
          </p:nvPr>
        </p:nvSpPr>
        <p:spPr>
          <a:xfrm>
            <a:off x="1072342" y="672386"/>
            <a:ext cx="10058400" cy="978920"/>
          </a:xfrm>
        </p:spPr>
        <p:txBody>
          <a:bodyPr>
            <a:normAutofit/>
          </a:bodyPr>
          <a:lstStyle/>
          <a:p>
            <a:r>
              <a:rPr lang="en-US" sz="3200" dirty="0"/>
              <a:t>What</a:t>
            </a:r>
          </a:p>
        </p:txBody>
      </p:sp>
      <p:pic>
        <p:nvPicPr>
          <p:cNvPr id="12" name="Picture 11">
            <a:extLst>
              <a:ext uri="{FF2B5EF4-FFF2-40B4-BE49-F238E27FC236}">
                <a16:creationId xmlns:a16="http://schemas.microsoft.com/office/drawing/2014/main" id="{A2094606-5059-466A-BF5B-C06EB04E5ABC}"/>
              </a:ext>
            </a:extLst>
          </p:cNvPr>
          <p:cNvPicPr>
            <a:picLocks noChangeAspect="1"/>
          </p:cNvPicPr>
          <p:nvPr/>
        </p:nvPicPr>
        <p:blipFill>
          <a:blip r:embed="rId3"/>
          <a:srcRect/>
          <a:stretch/>
        </p:blipFill>
        <p:spPr>
          <a:xfrm>
            <a:off x="6653990" y="3429000"/>
            <a:ext cx="4402420" cy="3026664"/>
          </a:xfrm>
          <a:prstGeom prst="rect">
            <a:avLst/>
          </a:prstGeom>
          <a:ln w="38100">
            <a:solidFill>
              <a:schemeClr val="tx1">
                <a:lumMod val="75000"/>
                <a:lumOff val="25000"/>
              </a:schemeClr>
            </a:solidFill>
          </a:ln>
        </p:spPr>
      </p:pic>
    </p:spTree>
    <p:extLst>
      <p:ext uri="{BB962C8B-B14F-4D97-AF65-F5344CB8AC3E}">
        <p14:creationId xmlns:p14="http://schemas.microsoft.com/office/powerpoint/2010/main" val="385408363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F803-1CD9-4002-BB04-796B1710C067}"/>
              </a:ext>
            </a:extLst>
          </p:cNvPr>
          <p:cNvSpPr>
            <a:spLocks noGrp="1"/>
          </p:cNvSpPr>
          <p:nvPr>
            <p:ph type="title"/>
          </p:nvPr>
        </p:nvSpPr>
        <p:spPr>
          <a:xfrm>
            <a:off x="2111433" y="1545223"/>
            <a:ext cx="7969134" cy="978920"/>
          </a:xfrm>
        </p:spPr>
        <p:txBody>
          <a:bodyPr>
            <a:normAutofit/>
          </a:bodyPr>
          <a:lstStyle/>
          <a:p>
            <a:r>
              <a:rPr lang="en-US" sz="3200" dirty="0"/>
              <a:t>analysis</a:t>
            </a:r>
          </a:p>
        </p:txBody>
      </p:sp>
      <p:sp>
        <p:nvSpPr>
          <p:cNvPr id="3" name="Text Placeholder 2">
            <a:extLst>
              <a:ext uri="{FF2B5EF4-FFF2-40B4-BE49-F238E27FC236}">
                <a16:creationId xmlns:a16="http://schemas.microsoft.com/office/drawing/2014/main" id="{89BC8B1F-502B-4C94-A58C-C1C82A3BE7C7}"/>
              </a:ext>
            </a:extLst>
          </p:cNvPr>
          <p:cNvSpPr>
            <a:spLocks noGrp="1"/>
          </p:cNvSpPr>
          <p:nvPr>
            <p:ph type="body" idx="1"/>
          </p:nvPr>
        </p:nvSpPr>
        <p:spPr>
          <a:xfrm>
            <a:off x="2111433" y="2796459"/>
            <a:ext cx="7969134" cy="2516318"/>
          </a:xfrm>
        </p:spPr>
        <p:txBody>
          <a:bodyPr>
            <a:normAutofit/>
          </a:bodyPr>
          <a:lstStyle/>
          <a:p>
            <a:r>
              <a:rPr lang="en-US" dirty="0">
                <a:solidFill>
                  <a:schemeClr val="tx1">
                    <a:lumMod val="75000"/>
                    <a:lumOff val="25000"/>
                  </a:schemeClr>
                </a:solidFill>
              </a:rPr>
              <a:t>There are </a:t>
            </a:r>
            <a:r>
              <a:rPr lang="en-US" b="1" dirty="0">
                <a:solidFill>
                  <a:schemeClr val="tx1">
                    <a:lumMod val="75000"/>
                    <a:lumOff val="25000"/>
                  </a:schemeClr>
                </a:solidFill>
              </a:rPr>
              <a:t>four </a:t>
            </a:r>
            <a:r>
              <a:rPr lang="en-US" dirty="0">
                <a:solidFill>
                  <a:schemeClr val="tx1">
                    <a:lumMod val="75000"/>
                    <a:lumOff val="25000"/>
                  </a:schemeClr>
                </a:solidFill>
              </a:rPr>
              <a:t>key differences and/or patterns that were identified:</a:t>
            </a:r>
          </a:p>
          <a:p>
            <a:pPr marL="457200" indent="-457200">
              <a:buClr>
                <a:schemeClr val="bg1">
                  <a:lumMod val="65000"/>
                </a:schemeClr>
              </a:buClr>
              <a:buFont typeface="+mj-lt"/>
              <a:buAutoNum type="arabicPeriod"/>
            </a:pPr>
            <a:r>
              <a:rPr lang="en-US" dirty="0">
                <a:solidFill>
                  <a:schemeClr val="bg1">
                    <a:lumMod val="65000"/>
                  </a:schemeClr>
                </a:solidFill>
              </a:rPr>
              <a:t>What</a:t>
            </a:r>
          </a:p>
          <a:p>
            <a:pPr marL="457200" indent="-457200">
              <a:buClr>
                <a:schemeClr val="bg1">
                  <a:lumMod val="65000"/>
                </a:schemeClr>
              </a:buClr>
              <a:buFont typeface="+mj-lt"/>
              <a:buAutoNum type="arabicPeriod"/>
            </a:pPr>
            <a:r>
              <a:rPr lang="en-US" b="1" dirty="0">
                <a:solidFill>
                  <a:schemeClr val="tx1">
                    <a:lumMod val="75000"/>
                    <a:lumOff val="25000"/>
                  </a:schemeClr>
                </a:solidFill>
              </a:rPr>
              <a:t>When</a:t>
            </a:r>
          </a:p>
          <a:p>
            <a:pPr marL="457200" indent="-457200">
              <a:buClr>
                <a:schemeClr val="bg1">
                  <a:lumMod val="65000"/>
                </a:schemeClr>
              </a:buClr>
              <a:buFont typeface="+mj-lt"/>
              <a:buAutoNum type="arabicPeriod"/>
            </a:pPr>
            <a:r>
              <a:rPr lang="en-US" b="1" dirty="0">
                <a:solidFill>
                  <a:schemeClr val="tx1">
                    <a:lumMod val="75000"/>
                    <a:lumOff val="25000"/>
                  </a:schemeClr>
                </a:solidFill>
              </a:rPr>
              <a:t>How Long</a:t>
            </a:r>
          </a:p>
          <a:p>
            <a:pPr marL="457200" indent="-457200">
              <a:buClr>
                <a:schemeClr val="bg1">
                  <a:lumMod val="65000"/>
                </a:schemeClr>
              </a:buClr>
              <a:buFont typeface="+mj-lt"/>
              <a:buAutoNum type="arabicPeriod"/>
            </a:pPr>
            <a:r>
              <a:rPr lang="en-US" b="1" dirty="0">
                <a:solidFill>
                  <a:schemeClr val="tx1">
                    <a:lumMod val="75000"/>
                    <a:lumOff val="25000"/>
                  </a:schemeClr>
                </a:solidFill>
              </a:rPr>
              <a:t>Where</a:t>
            </a:r>
          </a:p>
        </p:txBody>
      </p:sp>
    </p:spTree>
    <p:extLst>
      <p:ext uri="{BB962C8B-B14F-4D97-AF65-F5344CB8AC3E}">
        <p14:creationId xmlns:p14="http://schemas.microsoft.com/office/powerpoint/2010/main" val="214016866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docProps/app.xml><?xml version="1.0" encoding="utf-8"?>
<Properties xmlns="http://schemas.openxmlformats.org/officeDocument/2006/extended-properties" xmlns:vt="http://schemas.openxmlformats.org/officeDocument/2006/docPropsVTypes">
  <Template>TM10001115[[fn=Parcel]]</Template>
  <TotalTime>2827</TotalTime>
  <Words>712</Words>
  <Application>Microsoft Office PowerPoint</Application>
  <PresentationFormat>Widescreen</PresentationFormat>
  <Paragraphs>91</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Gill Sans MT</vt:lpstr>
      <vt:lpstr>Parcel</vt:lpstr>
      <vt:lpstr>Cyclistic ride-sharing analysis</vt:lpstr>
      <vt:lpstr>Objective</vt:lpstr>
      <vt:lpstr>Data</vt:lpstr>
      <vt:lpstr>Data</vt:lpstr>
      <vt:lpstr>Data Cleaning</vt:lpstr>
      <vt:lpstr>analysis</vt:lpstr>
      <vt:lpstr>whAT</vt:lpstr>
      <vt:lpstr>What</vt:lpstr>
      <vt:lpstr>analysis</vt:lpstr>
      <vt:lpstr>When</vt:lpstr>
      <vt:lpstr>When</vt:lpstr>
      <vt:lpstr>When</vt:lpstr>
      <vt:lpstr>When</vt:lpstr>
      <vt:lpstr>analysis</vt:lpstr>
      <vt:lpstr>How long</vt:lpstr>
      <vt:lpstr>How long</vt:lpstr>
      <vt:lpstr>How long</vt:lpstr>
      <vt:lpstr>How long</vt:lpstr>
      <vt:lpstr>analysis</vt:lpstr>
      <vt:lpstr>where</vt:lpstr>
      <vt:lpstr>Where</vt:lpstr>
      <vt:lpstr>Where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Karl Madl</dc:creator>
  <cp:lastModifiedBy>Karl Madl</cp:lastModifiedBy>
  <cp:revision>38</cp:revision>
  <dcterms:created xsi:type="dcterms:W3CDTF">2022-05-23T02:35:34Z</dcterms:created>
  <dcterms:modified xsi:type="dcterms:W3CDTF">2022-05-27T01:47:29Z</dcterms:modified>
</cp:coreProperties>
</file>

<file path=docProps/thumbnail.jpeg>
</file>